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2" r:id="rId6"/>
    <p:sldId id="274" r:id="rId7"/>
    <p:sldId id="277" r:id="rId8"/>
    <p:sldId id="278" r:id="rId9"/>
    <p:sldId id="275" r:id="rId10"/>
    <p:sldId id="276" r:id="rId11"/>
    <p:sldId id="279" r:id="rId12"/>
    <p:sldId id="280" r:id="rId13"/>
    <p:sldId id="281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TQrzaxXak+7V5F7RQ2jDJlsJw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2D3A51-A246-4093-BBC0-512F3992E6A4}">
  <a:tblStyle styleId="{EE2D3A51-A246-4093-BBC0-512F3992E6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888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75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570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084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are the lessons we are going to learn today.</a:t>
            </a:r>
            <a:endParaRPr/>
          </a:p>
        </p:txBody>
      </p:sp>
      <p:sp>
        <p:nvSpPr>
          <p:cNvPr id="182" name="Google Shape;1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962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365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1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291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59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2C508E">
                <a:alpha val="47843"/>
              </a:srgbClr>
            </a:gs>
            <a:gs pos="26000">
              <a:srgbClr val="2C508E">
                <a:alpha val="47843"/>
              </a:srgbClr>
            </a:gs>
            <a:gs pos="90000">
              <a:srgbClr val="3F6EC2"/>
            </a:gs>
            <a:gs pos="100000">
              <a:srgbClr val="3F6EC2"/>
            </a:gs>
          </a:gsLst>
          <a:lin ang="540000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  <a:defRPr sz="3600" b="1"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7" descr="A picture containing objec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633800" y="95093"/>
            <a:ext cx="1440000" cy="42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7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gradFill>
            <a:gsLst>
              <a:gs pos="0">
                <a:srgbClr val="2F5496"/>
              </a:gs>
              <a:gs pos="13000">
                <a:srgbClr val="2F5496"/>
              </a:gs>
              <a:gs pos="100000">
                <a:srgbClr val="0043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entor@fice.i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Evaluation Metrics in Classification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Jaccard index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4" y="1607753"/>
            <a:ext cx="8217488" cy="41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3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Jaccard index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19" y="1373739"/>
            <a:ext cx="8250069" cy="43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Jaccard index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33" y="1336924"/>
            <a:ext cx="8744964" cy="45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Jaccard index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6587"/>
            <a:ext cx="8442618" cy="43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If the entire set of predicted labels for a sample strictly matches with the true set of labels, then the subset accuracy is 1.0; otherwise it is 0.0.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Another way of looking at accuracy of classifiers is to look at a confusion matrix.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Confusion Matrix</a:t>
            </a:r>
            <a:endParaRPr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confusion matrix is another metric that is often </a:t>
            </a:r>
            <a:r>
              <a:rPr lang="en-US" sz="2400" b="1"/>
              <a:t>used to measure the performance of a classification algorithm.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/>
              <a:t>Let’s focus on binary classifiers as with the spam filtering example, in which each email can be either spam or not spam.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confusion matrix will be of the following form: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graphicFrame>
        <p:nvGraphicFramePr>
          <p:cNvPr id="121" name="Google Shape;121;p6"/>
          <p:cNvGraphicFramePr/>
          <p:nvPr/>
        </p:nvGraphicFramePr>
        <p:xfrm>
          <a:off x="3878577" y="4033405"/>
          <a:ext cx="3072775" cy="2324240"/>
        </p:xfrm>
        <a:graphic>
          <a:graphicData uri="http://schemas.openxmlformats.org/drawingml/2006/table">
            <a:tbl>
              <a:tblPr firstRow="1" bandRow="1">
                <a:noFill/>
                <a:tableStyleId>{EE2D3A51-A246-4093-BBC0-512F3992E6A4}</a:tableStyleId>
              </a:tblPr>
              <a:tblGrid>
                <a:gridCol w="81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Real Email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Spam Email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Real Email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                        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 TN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                                                                               FP                        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Spam Email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                                FN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TP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2" name="Google Shape;122;p6"/>
          <p:cNvSpPr txBox="1"/>
          <p:nvPr/>
        </p:nvSpPr>
        <p:spPr>
          <a:xfrm rot="-5400000">
            <a:off x="2657738" y="4973957"/>
            <a:ext cx="213306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 T U A L  V A L U E S</a:t>
            </a:r>
            <a:endParaRPr dirty="0"/>
          </a:p>
        </p:txBody>
      </p:sp>
      <p:sp>
        <p:nvSpPr>
          <p:cNvPr id="123" name="Google Shape;123;p6"/>
          <p:cNvSpPr txBox="1"/>
          <p:nvPr/>
        </p:nvSpPr>
        <p:spPr>
          <a:xfrm>
            <a:off x="3724273" y="3738127"/>
            <a:ext cx="42481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 R E D I C T E D    V A L U E 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predicted classes are represented in the columns of the matrix, whereas the actual classes are in the rows of the matrix.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We then have four cases: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b="1"/>
              <a:t>True positives (TP): </a:t>
            </a:r>
            <a:r>
              <a:rPr lang="en-US" sz="2400"/>
              <a:t>the cases for which the classifier predicted ‘spam’ and the emails were actually spam.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b="1"/>
              <a:t>True negatives (TN): </a:t>
            </a:r>
            <a:r>
              <a:rPr lang="en-US" sz="2400"/>
              <a:t>the cases for which the classifier predicted ‘not spam’ and the emails were actually real.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b="1"/>
              <a:t>False positives (FP): </a:t>
            </a:r>
            <a:r>
              <a:rPr lang="en-US" sz="2400"/>
              <a:t>the cases for which the classifier predicted ‘spam’ but the emails were actually real. 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b="1"/>
              <a:t>False negatives (FN): </a:t>
            </a:r>
            <a:r>
              <a:rPr lang="en-US" sz="2400"/>
              <a:t>the cases for which the classifier predicted ‘not spam’ but the emails were actually spam.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entries of the confusion matrix are the number of occurrences of each class for the dataset being analysed.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Let’s obtain the confusion matrix for our spam filtering algorithm, by using the function confusion_matrix: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i="1"/>
              <a:t>	from sklearn.metrics import confusion_matrix</a:t>
            </a:r>
            <a:endParaRPr sz="2400" i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i="1"/>
              <a:t>	print(confusion_matrix(y_test, y_pred))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output is: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	[[724   7]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		  [  1  136]]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10" t="-182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obtain again that 99% of the predicted outputs were correctly classified.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However, the confusion matrix allows us to have a better picture of the performance of the algorithm.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Evaluation metrics explain the performance of a model.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Imagine that we have an historical dataset which shows the customer churn for a telecommunication company.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have trained the model, and now we want to calculate its accuracy using the test set.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pass the test set to our model, and we find the predicted labels.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Now the question is, “</a:t>
            </a:r>
            <a:r>
              <a:rPr lang="en-US" b="1">
                <a:solidFill>
                  <a:srgbClr val="FF0000"/>
                </a:solidFill>
              </a:rPr>
              <a:t>How accurate is this model?”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/>
              <a:t>Basically, we compare the actual values in the test set with the values predicted by the model, to calculate the accuracy of the model.</a:t>
            </a:r>
            <a:endParaRPr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Precision, recall and f1-score</a:t>
            </a:r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10" t="-182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Precision, recall and f1-score</a:t>
            </a:r>
            <a:endParaRPr/>
          </a:p>
        </p:txBody>
      </p:sp>
      <p:sp>
        <p:nvSpPr>
          <p:cNvPr id="159" name="Google Shape;15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10" t="-2478" r="-69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Simulation Output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		</a:t>
            </a:r>
            <a:r>
              <a:rPr lang="en-US" i="1"/>
              <a:t>from sklearn.metrics import classification_report</a:t>
            </a:r>
            <a:endParaRPr i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1"/>
              <a:t>		print(classification_report(y_test, y_pred))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i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i="1"/>
              <a:t>The output is: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i="1"/>
          </a:p>
        </p:txBody>
      </p:sp>
      <p:pic>
        <p:nvPicPr>
          <p:cNvPr id="166" name="Google Shape;1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937" y="4001294"/>
            <a:ext cx="84105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Logarithmic (Log) Loss</a:t>
            </a:r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Now let's look at another accuracy metric for classifiers.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/>
              <a:t>Sometimes, the output of a classifier is the “probability of a class label”, instead of the “label”.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For </a:t>
            </a:r>
            <a:r>
              <a:rPr lang="en-US" sz="2400" u="sng"/>
              <a:t>example, in logistic regression, the output can be the probability of customer churn, i.e., yes (or equals to 1).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/>
              <a:t>This probability is a value between 0 and 1.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Logarithmic loss (also known as Log loss) measures the performance of a classifier where </a:t>
            </a:r>
            <a:r>
              <a:rPr lang="en-US" sz="2400" u="sng"/>
              <a:t>the predicted output is a probability value between 0 and 1.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Log Loss</a:t>
            </a:r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11" t="-1960" r="-2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/>
          <p:nvPr/>
        </p:nvSpPr>
        <p:spPr>
          <a:xfrm>
            <a:off x="0" y="1"/>
            <a:ext cx="12192000" cy="6356911"/>
          </a:xfrm>
          <a:prstGeom prst="rect">
            <a:avLst/>
          </a:prstGeom>
          <a:solidFill>
            <a:srgbClr val="003C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3709495" y="5131417"/>
            <a:ext cx="86563" cy="104264"/>
          </a:xfrm>
          <a:custGeom>
            <a:avLst/>
            <a:gdLst/>
            <a:ahLst/>
            <a:cxnLst/>
            <a:rect l="l" t="t" r="r" b="b"/>
            <a:pathLst>
              <a:path w="988" h="1969" extrusionOk="0">
                <a:moveTo>
                  <a:pt x="0" y="0"/>
                </a:moveTo>
                <a:lnTo>
                  <a:pt x="0" y="1969"/>
                </a:lnTo>
                <a:lnTo>
                  <a:pt x="988" y="984"/>
                </a:lnTo>
                <a:lnTo>
                  <a:pt x="0" y="0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87" name="Google Shape;187;p16"/>
          <p:cNvSpPr txBox="1"/>
          <p:nvPr/>
        </p:nvSpPr>
        <p:spPr>
          <a:xfrm>
            <a:off x="905966" y="209792"/>
            <a:ext cx="9462053" cy="1337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FD8"/>
              </a:buClr>
              <a:buSzPts val="3733"/>
              <a:buFont typeface="Arial"/>
              <a:buNone/>
            </a:pPr>
            <a:r>
              <a:rPr lang="en-US" sz="3733" b="0" i="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Please contact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FD8"/>
              </a:buClr>
              <a:buSzPts val="4267"/>
              <a:buFont typeface="Arial"/>
              <a:buNone/>
            </a:pPr>
            <a:r>
              <a:rPr lang="en-US" sz="4267" b="0" i="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Foundation for Innovation and Collaborative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FD8"/>
              </a:buClr>
              <a:buSzPts val="4267"/>
              <a:buFont typeface="Arial"/>
              <a:buNone/>
            </a:pPr>
            <a:r>
              <a:rPr lang="en-US" sz="4267" b="0" i="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FD8"/>
              </a:buClr>
              <a:buSzPts val="4267"/>
              <a:buFont typeface="Arial"/>
              <a:buNone/>
            </a:pPr>
            <a:r>
              <a:rPr lang="en-US" sz="4267" b="0" i="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info@fice.in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FD8"/>
              </a:buClr>
              <a:buSzPts val="4267"/>
              <a:buFont typeface="Arial"/>
              <a:buNone/>
            </a:pPr>
            <a:r>
              <a:rPr lang="en-US" sz="4267" b="0" i="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mentor@fice.in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4267"/>
              <a:buFont typeface="Arial"/>
              <a:buNone/>
            </a:pPr>
            <a:endParaRPr sz="4267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0" y="-25400"/>
            <a:ext cx="12192000" cy="63800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1C5"/>
              </a:buClr>
              <a:buSzPts val="2400"/>
              <a:buFont typeface="Noto Sans Symbols"/>
              <a:buNone/>
            </a:pPr>
            <a:endParaRPr sz="2400" b="0">
              <a:solidFill>
                <a:srgbClr val="0071C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400"/>
              <a:buFont typeface="Noto Sans Symbols"/>
              <a:buNone/>
            </a:pPr>
            <a:r>
              <a:rPr lang="en-US" sz="2400" b="0">
                <a:solidFill>
                  <a:srgbClr val="E1EFD8"/>
                </a:solidFill>
                <a:latin typeface="Calibri"/>
                <a:ea typeface="Calibri"/>
                <a:cs typeface="Calibri"/>
                <a:sym typeface="Calibri"/>
              </a:rPr>
              <a:t>Please contact</a:t>
            </a:r>
            <a:endParaRPr/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800"/>
              <a:buFont typeface="Noto Sans Symbols"/>
              <a:buNone/>
            </a:pPr>
            <a:r>
              <a:rPr lang="en-US" sz="2800" b="0">
                <a:solidFill>
                  <a:srgbClr val="E1EFD8"/>
                </a:solidFill>
                <a:latin typeface="Calibri"/>
                <a:ea typeface="Calibri"/>
                <a:cs typeface="Calibri"/>
                <a:sym typeface="Calibri"/>
              </a:rPr>
              <a:t>Foundation for Innovation and Collaborative </a:t>
            </a:r>
            <a:endParaRPr/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800"/>
              <a:buFont typeface="Noto Sans Symbols"/>
              <a:buNone/>
            </a:pPr>
            <a:r>
              <a:rPr lang="en-US" sz="2800" b="0">
                <a:solidFill>
                  <a:srgbClr val="E1EFD8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/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800"/>
              <a:buFont typeface="Noto Sans Symbols"/>
              <a:buNone/>
            </a:pPr>
            <a:r>
              <a:rPr lang="en-US" sz="2800" b="0">
                <a:solidFill>
                  <a:srgbClr val="E1EF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800"/>
              <a:buFont typeface="Noto Sans Symbols"/>
              <a:buNone/>
            </a:pPr>
            <a:r>
              <a:rPr lang="en-US" sz="2800" b="0" u="sng">
                <a:solidFill>
                  <a:srgbClr val="E1EFD8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mentor@fice.in</a:t>
            </a:r>
            <a:endParaRPr sz="2800" b="0">
              <a:solidFill>
                <a:srgbClr val="E1EF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rgbClr val="0071C5"/>
              </a:buClr>
              <a:buSzPts val="2800"/>
              <a:buFont typeface="Noto Sans Symbols"/>
              <a:buNone/>
            </a:pPr>
            <a:endParaRPr sz="2800" b="0">
              <a:solidFill>
                <a:srgbClr val="E1EF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rgbClr val="0071C5"/>
              </a:buClr>
              <a:buSzPts val="2800"/>
              <a:buFont typeface="Noto Sans Symbols"/>
              <a:buNone/>
            </a:pPr>
            <a:endParaRPr sz="2800" b="1">
              <a:solidFill>
                <a:srgbClr val="E1EF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rgbClr val="E1EFD8"/>
              </a:buClr>
              <a:buSzPts val="2800"/>
              <a:buFont typeface="Noto Sans Symbols"/>
              <a:buNone/>
            </a:pPr>
            <a:r>
              <a:rPr lang="en-US" sz="2800" b="1">
                <a:solidFill>
                  <a:srgbClr val="E1EFD8"/>
                </a:solidFill>
                <a:latin typeface="Calibri"/>
                <a:ea typeface="Calibri"/>
                <a:cs typeface="Calibri"/>
                <a:sym typeface="Calibri"/>
              </a:rPr>
              <a:t>www.fice.in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Evaluation metrics provide a key role in the development of a model, as they </a:t>
            </a:r>
            <a:r>
              <a:rPr lang="en-US" b="1">
                <a:solidFill>
                  <a:srgbClr val="FF0000"/>
                </a:solidFill>
              </a:rPr>
              <a:t>provide insight to areas that might require improvement.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There are different model evaluation metrics but we will talk about three popular metrics: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Jaccard index 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F1-score and 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Log Loss.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Jaccard index</a:t>
            </a: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10" t="-182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Jaccard index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24" y="1620509"/>
            <a:ext cx="8180382" cy="44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Jaccard index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36" y="1258684"/>
            <a:ext cx="8207410" cy="50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Jaccard index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5" y="1401045"/>
            <a:ext cx="6876573" cy="459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2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Jaccard index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22" y="1803792"/>
            <a:ext cx="7972678" cy="425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en-US"/>
              <a:t>Jaccard index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83" y="1480968"/>
            <a:ext cx="7232176" cy="45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657</Words>
  <Application>Microsoft Office PowerPoint</Application>
  <PresentationFormat>Widescreen</PresentationFormat>
  <Paragraphs>94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Noto Sans Symbols</vt:lpstr>
      <vt:lpstr>Office Theme</vt:lpstr>
      <vt:lpstr>Evaluation Metrics in Classification</vt:lpstr>
      <vt:lpstr>Introduction</vt:lpstr>
      <vt:lpstr>PowerPoint Presentation</vt:lpstr>
      <vt:lpstr>Jaccard index</vt:lpstr>
      <vt:lpstr>Jaccard index</vt:lpstr>
      <vt:lpstr>Jaccard index</vt:lpstr>
      <vt:lpstr>Jaccard index</vt:lpstr>
      <vt:lpstr>Jaccard index</vt:lpstr>
      <vt:lpstr>Jaccard index</vt:lpstr>
      <vt:lpstr>Jaccard index</vt:lpstr>
      <vt:lpstr>Jaccard index</vt:lpstr>
      <vt:lpstr>Jaccard index</vt:lpstr>
      <vt:lpstr>Jaccard index</vt:lpstr>
      <vt:lpstr>PowerPoint Presentation</vt:lpstr>
      <vt:lpstr>Confusion Matrix</vt:lpstr>
      <vt:lpstr>PowerPoint Presentation</vt:lpstr>
      <vt:lpstr>PowerPoint Presentation</vt:lpstr>
      <vt:lpstr>PowerPoint Presentation</vt:lpstr>
      <vt:lpstr>PowerPoint Presentation</vt:lpstr>
      <vt:lpstr>Precision, recall and f1-score</vt:lpstr>
      <vt:lpstr>Precision, recall and f1-score</vt:lpstr>
      <vt:lpstr>Simulation Output</vt:lpstr>
      <vt:lpstr>Logarithmic (Log) Loss</vt:lpstr>
      <vt:lpstr>Log Loss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Metrics in Classification</dc:title>
  <dc:creator>Foundation for Innovation and Collaborative Education</dc:creator>
  <cp:lastModifiedBy>user</cp:lastModifiedBy>
  <cp:revision>8</cp:revision>
  <dcterms:created xsi:type="dcterms:W3CDTF">2019-04-15T00:21:10Z</dcterms:created>
  <dcterms:modified xsi:type="dcterms:W3CDTF">2022-12-06T16:48:32Z</dcterms:modified>
</cp:coreProperties>
</file>